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lex Brush"/>
      <p:regular r:id="rId24"/>
    </p:embeddedFont>
    <p:embeddedFont>
      <p:font typeface="Economica"/>
      <p:regular r:id="rId25"/>
      <p:bold r:id="rId26"/>
      <p:italic r:id="rId27"/>
      <p:boldItalic r:id="rId28"/>
    </p:embeddedFont>
    <p:embeddedFont>
      <p:font typeface="Spectral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lexBrush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italic.fntdata"/><Relationship Id="rId30" Type="http://schemas.openxmlformats.org/officeDocument/2006/relationships/font" Target="fonts/Spectral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Spectral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eafbff53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eafbff5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bdb9666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bdb9666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32ec98cd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32ec98cd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32ec98cd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32ec98cd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32ec98cd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32ec98cd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3e73050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3e73050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bdb9666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bdb9666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cef07e6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cef07e6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cef07e6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cef07e6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cabce23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cabce23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db9666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db9666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db9666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db9666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e73050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3e73050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bdb96665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bdb96665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bf9afb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bf9afb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bdb9666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bdb9666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eafbff53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eafbff5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3.gif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922150" y="2239500"/>
            <a:ext cx="3299700" cy="6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8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RoccaViva</a:t>
            </a:r>
            <a:endParaRPr b="1" sz="4800">
              <a:solidFill>
                <a:schemeClr val="accent1"/>
              </a:solidFill>
              <a:latin typeface="Alex Brush"/>
              <a:ea typeface="Alex Brush"/>
              <a:cs typeface="Alex Brush"/>
              <a:sym typeface="Alex Brush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0" l="48453" r="0" t="0"/>
          <a:stretch/>
        </p:blipFill>
        <p:spPr>
          <a:xfrm>
            <a:off x="65475" y="0"/>
            <a:ext cx="2346775" cy="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84429" t="0"/>
          <a:stretch/>
        </p:blipFill>
        <p:spPr>
          <a:xfrm>
            <a:off x="8592450" y="4606925"/>
            <a:ext cx="520549" cy="4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484" y="4592050"/>
            <a:ext cx="423816" cy="5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14275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F</a:t>
            </a:r>
            <a:r>
              <a:rPr b="1" lang="it" u="sng">
                <a:solidFill>
                  <a:schemeClr val="accent1"/>
                </a:solidFill>
              </a:rPr>
              <a:t>orma societaria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417850" y="1460850"/>
            <a:ext cx="43125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600">
                <a:latin typeface="Economica"/>
                <a:ea typeface="Economica"/>
                <a:cs typeface="Economica"/>
                <a:sym typeface="Economica"/>
              </a:rPr>
              <a:t>ASSOCIAZIONE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1" name="Google Shape;161;p22"/>
          <p:cNvCxnSpPr>
            <a:stCxn id="159" idx="2"/>
          </p:cNvCxnSpPr>
          <p:nvPr/>
        </p:nvCxnSpPr>
        <p:spPr>
          <a:xfrm>
            <a:off x="4572000" y="974050"/>
            <a:ext cx="8700" cy="770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62" name="Google Shape;162;p22"/>
          <p:cNvSpPr txBox="1"/>
          <p:nvPr/>
        </p:nvSpPr>
        <p:spPr>
          <a:xfrm>
            <a:off x="-376500" y="2358000"/>
            <a:ext cx="44376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 u="sng">
                <a:solidFill>
                  <a:schemeClr val="lt1"/>
                </a:solidFill>
                <a:highlight>
                  <a:schemeClr val="lt2"/>
                </a:highlight>
                <a:latin typeface="Spectral"/>
                <a:ea typeface="Spectral"/>
                <a:cs typeface="Spectral"/>
                <a:sym typeface="Spectral"/>
              </a:rPr>
              <a:t>PRO</a:t>
            </a:r>
            <a:endParaRPr i="1" sz="16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Evitare vincoli della PA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Assente distribuzione utili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Struttura snella e dinamica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Benefici e agevolazioni fiscali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Capitale sociale minimo basso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della comunità 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Perseguire scopi sociali e culturali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Accesso a fondi pubblici e donazioni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5079300" y="2358000"/>
            <a:ext cx="42600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 u="sng">
                <a:solidFill>
                  <a:schemeClr val="lt1"/>
                </a:solidFill>
                <a:highlight>
                  <a:schemeClr val="lt2"/>
                </a:highlight>
                <a:latin typeface="Spectral"/>
                <a:ea typeface="Spectral"/>
                <a:cs typeface="Spectral"/>
                <a:sym typeface="Spectral"/>
              </a:rPr>
              <a:t>CONTRO</a:t>
            </a:r>
            <a:endParaRPr i="1" sz="1600" u="sng">
              <a:solidFill>
                <a:schemeClr val="lt1"/>
              </a:solidFill>
              <a:highlight>
                <a:schemeClr val="lt2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Rischio conflitto tra i soci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Complessità organizzativa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Limiti nell’attività economica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Divieto di distribuzione degli utili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Una fondazione garantisce una stabilità 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nel lungo termine ma costi più elevati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64" name="Google Shape;164;p22"/>
          <p:cNvCxnSpPr>
            <a:stCxn id="160" idx="2"/>
          </p:cNvCxnSpPr>
          <p:nvPr/>
        </p:nvCxnSpPr>
        <p:spPr>
          <a:xfrm flipH="1">
            <a:off x="4566300" y="2571750"/>
            <a:ext cx="7800" cy="2318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Analisi SWOT del progetto</a:t>
            </a:r>
            <a:endParaRPr b="1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BAR - AREA RISTORO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chemeClr val="accent1"/>
                </a:solidFill>
              </a:rPr>
              <a:t> (con tavoli studio)</a:t>
            </a:r>
            <a:endParaRPr b="1" sz="2800">
              <a:solidFill>
                <a:schemeClr val="accent1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 txBox="1"/>
          <p:nvPr/>
        </p:nvSpPr>
        <p:spPr>
          <a:xfrm>
            <a:off x="1178550" y="1684250"/>
            <a:ext cx="2958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Non ci sono concorrenti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Sicurezza per le famiglie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10725" y="3375600"/>
            <a:ext cx="31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Utilizzabile tutto l’anno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Vicinanza con le aziende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Punto di ritrovo per i giovani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998850" y="3333600"/>
            <a:ext cx="29097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Pubblico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Mancanza scopo culturale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009650" y="1749425"/>
            <a:ext cx="20193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Logistica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Parcheggio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Orari parco/bar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MUSEO - MOSTRE TEMPORANEE </a:t>
            </a:r>
            <a:endParaRPr b="1" sz="2800">
              <a:solidFill>
                <a:schemeClr val="accent1"/>
              </a:solidFill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/>
        </p:nvSpPr>
        <p:spPr>
          <a:xfrm>
            <a:off x="1178550" y="1684250"/>
            <a:ext cx="2958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Cultura del territorio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Artisti espongono opere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85150" y="3375600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Diversificare l’offerta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scuole</a:t>
            </a: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Inserimento in attività già avviate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009650" y="3438700"/>
            <a:ext cx="352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Risorse finanziarie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Bassa percentuale di ritorni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009650" y="1749425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Perdita interesse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Opere poco conosciute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Scarsità materiali disponibili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LABORATORI DIDATTICI</a:t>
            </a:r>
            <a:endParaRPr b="1" u="sng">
              <a:solidFill>
                <a:schemeClr val="accent1"/>
              </a:solidFill>
            </a:endParaRPr>
          </a:p>
        </p:txBody>
      </p:sp>
      <p:cxnSp>
        <p:nvCxnSpPr>
          <p:cNvPr id="209" name="Google Shape;209;p26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6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6"/>
          <p:cNvSpPr txBox="1"/>
          <p:nvPr/>
        </p:nvSpPr>
        <p:spPr>
          <a:xfrm>
            <a:off x="527150" y="1684250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Proposti tutto l’anno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Unire le proposte </a:t>
            </a: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precedenti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intera 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11700" y="3375600"/>
            <a:ext cx="37833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Diversificare l’offerta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Coinvolgimento scuole e comuni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Unire la comunità, anche limitrofa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14940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2356950" y="298238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009650" y="3438700"/>
            <a:ext cx="3690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Risorse finanziarie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Mancata partecipazione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Sovrapposizione con altre attività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5009650" y="1749425"/>
            <a:ext cx="3609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Perdita interesse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Gestione pratica del tutto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Attività nel comune già avviate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Collaborazioni e Partnership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11700" y="1365950"/>
            <a:ext cx="85206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Gli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Stakeholders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che potrebbero offrire un maggior </a:t>
            </a:r>
            <a:r>
              <a:rPr lang="it" u="sng">
                <a:latin typeface="Spectral"/>
                <a:ea typeface="Spectral"/>
                <a:cs typeface="Spectral"/>
                <a:sym typeface="Spectral"/>
              </a:rPr>
              <a:t>contributo sia economico sia operativo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alla realizzazione dei progetti (riferiti a Nogarole e dintorni) sono: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Hotel, B&amp;B, agriturismi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Ristorante, pizzerie, bar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Aziende medio-grandi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Enti statali e parastatali (scuole, università, accademie di fotografia, pittura, scultura)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Il ministero dell’Istruzione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400" y="48600"/>
            <a:ext cx="1363471" cy="13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13" y="1781150"/>
            <a:ext cx="8520600" cy="27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U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tilizzare l’immenso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spazio verde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pronto e disponibile attorno alla Rocca per attività a carattere sociale ed ambientale (come panchine, giostre per i più piccoli, “percorso vita”, palestra all’aperto).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Nel mentre è opportuno partire già con un </a:t>
            </a:r>
            <a:r>
              <a:rPr lang="it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piano di ristrutturazione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 dettagliato per le coperture e gli spazi interni della Rocca per poi, successivamente, procedere a realizzare le attività pensate per l’area interna.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987" y="82625"/>
            <a:ext cx="5802026" cy="19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3045500" y="427425"/>
            <a:ext cx="282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3200" u="sng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Da dove iniziare</a:t>
            </a:r>
            <a:r>
              <a:rPr b="1" lang="it" sz="3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b="1" sz="3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Next Steps</a:t>
            </a:r>
            <a:r>
              <a:rPr lang="it"/>
              <a:t> 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5319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Budget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Fattibilità delle proposte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Q</a:t>
            </a:r>
            <a:r>
              <a:rPr lang="it">
                <a:latin typeface="Spectral"/>
                <a:ea typeface="Spectral"/>
                <a:cs typeface="Spectral"/>
                <a:sym typeface="Spectral"/>
              </a:rPr>
              <a:t>uestionario per la popolazione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Ricerca fondi da pubblici e privati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Raccolta feedback dei potenziali partner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Analizzare le proposte per il Parco della Rocca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❏"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Mappatura dell’edificio per l’inserimento delle attività, sulla base dei progetti già disponibili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GRAZIE!</a:t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48453" r="0" t="0"/>
          <a:stretch/>
        </p:blipFill>
        <p:spPr>
          <a:xfrm>
            <a:off x="65475" y="0"/>
            <a:ext cx="2346775" cy="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534" y="4479475"/>
            <a:ext cx="423816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84429" t="0"/>
          <a:stretch/>
        </p:blipFill>
        <p:spPr>
          <a:xfrm>
            <a:off x="8584575" y="4494350"/>
            <a:ext cx="520549" cy="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2155200" y="1337100"/>
            <a:ext cx="2209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Sergio Suarato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Economia - Data Analyst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25925" y="3668350"/>
            <a:ext cx="2314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Elisa Dimajo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Economia e Management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784825" y="1580925"/>
            <a:ext cx="205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Beatrice Boaretto</a:t>
            </a:r>
            <a:endParaRPr b="1"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Storia delle Arti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972300" y="1131975"/>
            <a:ext cx="1293600" cy="16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358500" y="184475"/>
            <a:ext cx="242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 u="sng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IL TEAM</a:t>
            </a:r>
            <a:endParaRPr b="1" sz="3200" u="sng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170063" y="3395275"/>
            <a:ext cx="216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Simone Mattioli</a:t>
            </a:r>
            <a:endParaRPr b="1" sz="1900">
              <a:solidFill>
                <a:schemeClr val="accent1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Informatica</a:t>
            </a:r>
            <a:endParaRPr i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743000" y="3048550"/>
            <a:ext cx="1231200" cy="161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42183" l="34771" r="22673" t="23540"/>
          <a:stretch/>
        </p:blipFill>
        <p:spPr>
          <a:xfrm>
            <a:off x="743026" y="2903500"/>
            <a:ext cx="1231200" cy="17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-9637" r="0" t="10104"/>
          <a:stretch/>
        </p:blipFill>
        <p:spPr>
          <a:xfrm>
            <a:off x="6840725" y="3193600"/>
            <a:ext cx="1425302" cy="16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75" y="812217"/>
            <a:ext cx="1425301" cy="175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300" y="812225"/>
            <a:ext cx="1293600" cy="20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386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OBIETTIVI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830750"/>
            <a:ext cx="6948600" cy="16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it" sz="1765">
                <a:latin typeface="Spectral"/>
                <a:ea typeface="Spectral"/>
                <a:cs typeface="Spectral"/>
                <a:sym typeface="Spectral"/>
              </a:rPr>
              <a:t>Le proposte</a:t>
            </a:r>
            <a:r>
              <a:rPr lang="it" sz="1765">
                <a:latin typeface="Spectral"/>
                <a:ea typeface="Spectral"/>
                <a:cs typeface="Spectral"/>
                <a:sym typeface="Spectral"/>
              </a:rPr>
              <a:t> di cui tratteremo nelle prossime righe avranno come principale obiettivo quello di valorizzare la Rocca ed il parco circostante e metterlo a disposizione della comunità intera, con l’auspicio che possa diventare punto nevralgico delle attività cittadine.</a:t>
            </a:r>
            <a:endParaRPr sz="1765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345" y="2571750"/>
            <a:ext cx="1483950" cy="20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57975" y="97825"/>
            <a:ext cx="4563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LA ROCCA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57975" y="929125"/>
            <a:ext cx="86754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La Rocca di Nogarole, edificata nei primissimi decenni del Duecento, fu oggetto di una radicale trasformazione nella seconda metà del Cinquecento quando fu ceduta dalla Repubblica di Venezia a privati cittadini.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Il Parco della Rocca si estende per circa 30.000 m² e la sua struttura occupa un’area di circa 5.000 m².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t" sz="1300">
                <a:latin typeface="Spectral"/>
                <a:ea typeface="Spectral"/>
                <a:cs typeface="Spectral"/>
                <a:sym typeface="Spectral"/>
              </a:rPr>
              <a:t>Le entrate alla Rocca sono tre e sono collocate sui lati E, N e O. 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0250" y="2080225"/>
            <a:ext cx="84435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La residenza signorile si sviluppa su due piani. </a:t>
            </a:r>
            <a:endParaRPr i="1"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Il </a:t>
            </a:r>
            <a:r>
              <a:rPr lang="it" sz="13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nucleo antico</a:t>
            </a: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al piano terra, comprende: 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9 stanze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 porticato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Sotto il piano della corte vi sono: 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 stanzoni in corrispondenza del lato E, che erano forse le antiche prigioni, poi utilizzate come cantine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pectral"/>
              <a:buChar char="●"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 stanza in corrispondenza della torre angolare di NE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Fa parte del complesso residenziale anche un piccolo oratorio, che custodisce un altare in stile barocco e una pala d’altare forse anch’essa seicentesca.</a:t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09125" y="1853375"/>
            <a:ext cx="3358825" cy="1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202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Il territorio e il contesto</a:t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5338" l="0" r="0" t="0"/>
          <a:stretch/>
        </p:blipFill>
        <p:spPr>
          <a:xfrm>
            <a:off x="1790575" y="1097200"/>
            <a:ext cx="5456674" cy="3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11890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800" u="sng">
                <a:solidFill>
                  <a:schemeClr val="accent1"/>
                </a:solidFill>
              </a:rPr>
              <a:t>Analisi SWOT della Rocca</a:t>
            </a:r>
            <a:endParaRPr b="1" sz="3800" u="sng">
              <a:solidFill>
                <a:schemeClr val="accent1"/>
              </a:solidFill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flipH="1">
            <a:off x="4520550" y="1067700"/>
            <a:ext cx="6900" cy="3497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279450" y="2812700"/>
            <a:ext cx="6629100" cy="7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106975" y="1705250"/>
            <a:ext cx="3875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Libertà 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Dimensioni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Componente del team di Nogarole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368650" y="3375600"/>
            <a:ext cx="261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Servizi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Ubicazione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Ritorno economico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064950" y="1299125"/>
            <a:ext cx="201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FORZA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 flipH="1">
            <a:off x="400650" y="1635875"/>
            <a:ext cx="907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Interni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268950" y="2982438"/>
            <a:ext cx="178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OPPORTUNITÀ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00650" y="3277950"/>
            <a:ext cx="777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Fattori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rgbClr val="EABE87"/>
                </a:solidFill>
                <a:latin typeface="Open Sans"/>
                <a:ea typeface="Open Sans"/>
                <a:cs typeface="Open Sans"/>
                <a:sym typeface="Open Sans"/>
              </a:rPr>
              <a:t>Esterni</a:t>
            </a:r>
            <a:endParaRPr i="1">
              <a:solidFill>
                <a:srgbClr val="EABE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998850" y="2989800"/>
            <a:ext cx="1583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MINACCE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998850" y="3333600"/>
            <a:ext cx="13299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Pubblico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Sicurezza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009650" y="1299125"/>
            <a:ext cx="277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highlight>
                  <a:srgbClr val="DBBE9A"/>
                </a:highlight>
                <a:latin typeface="Spectral"/>
                <a:ea typeface="Spectral"/>
                <a:cs typeface="Spectral"/>
                <a:sym typeface="Spectral"/>
              </a:rPr>
              <a:t>PUNTI DI DEBOLEZZA</a:t>
            </a:r>
            <a:endParaRPr sz="1600">
              <a:solidFill>
                <a:schemeClr val="lt1"/>
              </a:solidFill>
              <a:highlight>
                <a:srgbClr val="DBBE9A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009650" y="1684250"/>
            <a:ext cx="16464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Disturbo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Parcheggio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Investimento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85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Mappatura STAKEHOLDERS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081200" y="1991400"/>
            <a:ext cx="1629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MARGINALI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161700" y="2020350"/>
            <a:ext cx="1280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Università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979500" y="1228025"/>
            <a:ext cx="17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OPERATIVI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7161700" y="1122575"/>
            <a:ext cx="1766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Popolazione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Comuni vicini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28" name="Google Shape;128;p19"/>
          <p:cNvCxnSpPr>
            <a:stCxn id="124" idx="3"/>
            <a:endCxn id="125" idx="1"/>
          </p:cNvCxnSpPr>
          <p:nvPr/>
        </p:nvCxnSpPr>
        <p:spPr>
          <a:xfrm>
            <a:off x="6710500" y="2223600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2452100" y="1881725"/>
            <a:ext cx="373800" cy="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311700" y="1650275"/>
            <a:ext cx="2096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ISTITUZIONALI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69600" y="879875"/>
            <a:ext cx="26805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Urbanisti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Influencer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Fondazioni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Storico locale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Liberi professionisti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Fornitori prodotti 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 ristrutturazione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Fornitori servizi gestione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2" name="Google Shape;132;p19"/>
          <p:cNvCxnSpPr>
            <a:stCxn id="126" idx="3"/>
            <a:endCxn id="127" idx="1"/>
          </p:cNvCxnSpPr>
          <p:nvPr/>
        </p:nvCxnSpPr>
        <p:spPr>
          <a:xfrm>
            <a:off x="6710500" y="1474325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3863800" y="2983700"/>
            <a:ext cx="1217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CHIAVE</a:t>
            </a:r>
            <a:endParaRPr b="1" sz="18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10950" y="3364825"/>
            <a:ext cx="24696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Banche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Clienti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Sponsor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Partner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Altri enti finanziatori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Polizia, VVF, Carabinieri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957500" y="3376375"/>
            <a:ext cx="28266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Comune (PA)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Albergatori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Ristoratori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Assicurazioni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Imprese territorio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Altre organizzazioni ESG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784100" y="3364825"/>
            <a:ext cx="26115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Parroco/Chiesa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Giovani locali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Lavoratori </a:t>
            </a: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dipendenti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Associazioni locali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Associazioni consumatori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Media locali e nazionali</a:t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9300725" y="5143500"/>
            <a:ext cx="253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8" name="Google Shape;138;p19"/>
          <p:cNvCxnSpPr>
            <a:stCxn id="133" idx="3"/>
          </p:cNvCxnSpPr>
          <p:nvPr/>
        </p:nvCxnSpPr>
        <p:spPr>
          <a:xfrm>
            <a:off x="5081200" y="3215900"/>
            <a:ext cx="1362900" cy="1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/>
          <p:nvPr/>
        </p:nvCxnSpPr>
        <p:spPr>
          <a:xfrm flipH="1">
            <a:off x="2749900" y="3215900"/>
            <a:ext cx="11139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2749900" y="3215900"/>
            <a:ext cx="0" cy="19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6444025" y="3227825"/>
            <a:ext cx="0" cy="16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9"/>
          <p:cNvCxnSpPr>
            <a:stCxn id="135" idx="0"/>
          </p:cNvCxnSpPr>
          <p:nvPr/>
        </p:nvCxnSpPr>
        <p:spPr>
          <a:xfrm>
            <a:off x="4370800" y="3376375"/>
            <a:ext cx="1500" cy="14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315925"/>
            <a:ext cx="85206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</a:rPr>
              <a:t>Proposte</a:t>
            </a:r>
            <a:endParaRPr b="1" u="sng">
              <a:solidFill>
                <a:schemeClr val="accent1"/>
              </a:solidFill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311700" y="800825"/>
            <a:ext cx="8520600" cy="4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pectral"/>
                <a:ea typeface="Spectral"/>
                <a:cs typeface="Spectral"/>
                <a:sym typeface="Spectral"/>
              </a:rPr>
              <a:t>Dopo un’attenta analisi delle varie opportunità offerte dal bene, la strada che ci sembra più facilmente percorribile ci vedrà concentrare inizialmente l’attenzione sui seguenti progetti: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Realizzare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parcheggio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all’interno del parco per permettere ai visitatori di lasciare le loro auto in un’area riservata e custodita;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Valorizzare al meglio il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parco circostante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con degli spazi dedicati ai cani, giostrine, percorso vita, panchine, fontanelle, palestra all’aperto, secondo bagno e un custode.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La realizzazione di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Bar/Area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ristoro fornita di tavoli a disposizione della comunità anche per studio/lavoro;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Adibire un’ala della Rocca a un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museo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storico e altre a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mostre/esposizioni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sia temporanee che permanenti (ad 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esempio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arte contemporanea, fotografia, …) offrendo al pubblico visite guidate;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Ospitare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laboratori didattici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in collaborazione con le scuole della zona e dei comuni limitrofi, per permettere agli alunni di conoscere meglio le origini del nostro territorio;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AutoNum type="arabicPeriod"/>
            </a:pP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Adibire il primo piano a </a:t>
            </a:r>
            <a:r>
              <a:rPr lang="it" sz="1500" u="sng">
                <a:latin typeface="Spectral"/>
                <a:ea typeface="Spectral"/>
                <a:cs typeface="Spectral"/>
                <a:sym typeface="Spectral"/>
              </a:rPr>
              <a:t>sale congressi</a:t>
            </a:r>
            <a:r>
              <a:rPr lang="it" sz="1500">
                <a:latin typeface="Spectral"/>
                <a:ea typeface="Spectral"/>
                <a:cs typeface="Spectral"/>
                <a:sym typeface="Spectral"/>
              </a:rPr>
              <a:t> da mettere a disposizione delle aziende e privati per eventi o manifestazioni.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10667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chemeClr val="accent1"/>
                </a:solidFill>
                <a:highlight>
                  <a:schemeClr val="lt1"/>
                </a:highlight>
              </a:rPr>
              <a:t>Timeline</a:t>
            </a:r>
            <a:endParaRPr b="1" u="sng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8450"/>
          <a:stretch/>
        </p:blipFill>
        <p:spPr>
          <a:xfrm>
            <a:off x="373975" y="875533"/>
            <a:ext cx="8625725" cy="398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